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0" r:id="rId6"/>
    <p:sldId id="265" r:id="rId7"/>
    <p:sldId id="260" r:id="rId8"/>
    <p:sldId id="266" r:id="rId9"/>
    <p:sldId id="267" r:id="rId10"/>
    <p:sldId id="268" r:id="rId11"/>
    <p:sldId id="271" r:id="rId12"/>
    <p:sldId id="2407" r:id="rId13"/>
    <p:sldId id="241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2"/>
    <p:restoredTop sz="94694"/>
  </p:normalViewPr>
  <p:slideViewPr>
    <p:cSldViewPr snapToGrid="0">
      <p:cViewPr varScale="1">
        <p:scale>
          <a:sx n="121" d="100"/>
          <a:sy n="121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9F1F6-5201-554D-A68F-CFA82721775D}" type="datetimeFigureOut">
              <a:rPr kumimoji="1" lang="zh-CN" altLang="en-US" smtClean="0"/>
              <a:t>2026/1/16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31B90-061E-E540-B189-D5DF4A18B5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60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实验设计，认知过程，行为结果分三页，认知过程和</a:t>
            </a:r>
            <a:r>
              <a:rPr lang="en-US" altLang="zh-CN" dirty="0"/>
              <a:t>DDM</a:t>
            </a:r>
            <a:r>
              <a:rPr lang="zh-CN" altLang="en-US" dirty="0"/>
              <a:t>结合；公式函数的可视化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实验设计，认知过程，行为结果分三页，认知过程和</a:t>
            </a:r>
            <a:r>
              <a:rPr lang="en-US" altLang="zh-CN" dirty="0"/>
              <a:t>DDM</a:t>
            </a:r>
            <a:r>
              <a:rPr lang="zh-CN" altLang="en-US" dirty="0"/>
              <a:t>结合；公式函数的可视化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288D7-DD9D-A906-6664-E70A011B3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1340BC-BFE0-F29C-6B35-9E8CB88E6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EC40E-2FFE-A1B5-EA00-9668C4AE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E50086-8A94-1C37-6C4B-6FFE59C1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A9442A-8E00-4E87-7C0F-41AEBD25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49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C05CD-0CE4-DF75-083D-CBACA118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7C8EC8-6722-4520-B780-86656FDEA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D7D568-252A-3DFF-FDD8-7EB2F2D51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4D7063-9150-6CA3-D928-DF4B4A5C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540CEB-8C82-6DCA-0FDF-B674B4DA5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3928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5843356-8E89-5553-4A29-9357AC330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1A6BF7-0BAB-48FE-8BA2-C513B178C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D1B86-50A9-F42F-13B1-EC95FD0D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7DF26F-9ABF-4287-D665-C8D276FB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DDEED1-B380-F84B-3560-F9BEDEFB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8543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41160" y="190525"/>
            <a:ext cx="720000" cy="720000"/>
          </a:xfrm>
          <a:prstGeom prst="rect">
            <a:avLst/>
          </a:prstGeom>
          <a:solidFill>
            <a:srgbClr val="026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403944" y="568053"/>
            <a:ext cx="755962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校徽与名字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6585" y="-1036955"/>
            <a:ext cx="4448175" cy="32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4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BF663-6623-0303-7648-811BDC31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C6B205-8C71-2ABF-37F5-C9E3E58FC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863EE4-3282-777F-294C-10439E8DE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233039-5D9B-6361-7DAE-EDC982F0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B9675-0BC3-1C16-8017-FD12B96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75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A8767-9F0F-00F5-1A4A-1812E4C72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3AC98B-C21E-CCB3-CBFC-C02F8F3E9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E0FB0B-0BFA-24A1-C33F-13088326F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B5A44D-DB38-71FB-6FF6-8EBC147C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DE0CD2-6269-079A-F6FA-33A0625B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06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B1C26-1804-0547-A064-9D896709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54928-6B44-199F-0335-42512E6F2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0B7B79-4222-A1B1-6729-BC4EF3C7B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74BD03-2A00-7072-1E92-48F848027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DFB895-A5C6-CAF8-1005-4C151BD4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65AE21-D7E4-0F58-5C07-EE328E50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622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F28AE-F18A-1A95-0C33-912882F9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153BC6-0C6A-A4D0-0C55-8EE953794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50ADE8-1D92-7809-F56B-25AABDB02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DF9876-5A66-8B01-90F7-8E654332C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5B920E-501A-0080-F149-55550DD52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5B880E-709B-80B3-E887-A904658D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148EF5-ADF2-E932-FF9F-7FB74F8A1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E578D6-20C4-0A8D-E52B-F28EF3FA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513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79672-B002-9C13-362A-D30E392E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FAFA10-3A2C-C2A1-723A-6C69DA34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0C4FD2-877F-564D-0B37-8F028A9B5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E8023E-97CD-429C-F97D-251DC326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5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1FA696-664A-BDD0-75FB-86AE52183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CC07C0-7F3E-30DB-338F-BF1E96AD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807726-8EDF-EB9A-0948-2B24A10E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19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3FE99-24DF-04A6-F10F-142831563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D200D5-5B56-9068-720E-916B8BAA8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D342B6-6C39-B2F5-C9FC-F4EAA7C29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84F0C7-6CA7-E269-3F60-2CD6F19DE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B57F1B-537D-F33B-5A00-E507A11B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79C722-157D-7EC2-40C1-C5672D48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438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BF5DA-AF1F-76A4-1E4C-4A533B7C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36C2B13-EAF2-8299-5A1D-F6A401FD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EFCCF4-E497-EB07-4000-11D1FBF92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3DD67B-534A-3EB9-2104-26957519F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033D-EDA7-8745-87D6-6ADD370FBD29}" type="datetimeFigureOut">
              <a:rPr kumimoji="1" lang="zh-CN" altLang="en-US" smtClean="0"/>
              <a:t>2026/1/16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59F9F3-173E-FBBB-0F4F-C2A64468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2DC883-6FDC-5893-1C22-E2024D91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099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EA7FE7-B576-D62A-D0FC-DD58EF18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554347-E7C1-A3BE-CD93-DEF797A4F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491DA0-CD43-85FA-441A-6DB9928FF3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B033D-EDA7-8745-87D6-6ADD370FBD29}" type="datetimeFigureOut">
              <a:rPr kumimoji="1" lang="zh-CN" altLang="en-US" smtClean="0"/>
              <a:t>2026/1/16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DFBC15-C369-9A80-2CC5-8EC779367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C214F-90F2-437A-293F-E9E24A633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3C52B9-A301-154A-9A6C-7A800B76C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70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16.jpe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19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slideLayout" Target="../slideLayouts/slideLayout1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18.jpe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17.jpeg"/><Relationship Id="rId30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2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7.jpe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AD0F1F-5D6F-C1B3-B16C-1579AFCF8192}"/>
              </a:ext>
            </a:extLst>
          </p:cNvPr>
          <p:cNvSpPr txBox="1"/>
          <p:nvPr/>
        </p:nvSpPr>
        <p:spPr>
          <a:xfrm>
            <a:off x="483476" y="283778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8DD5B6-9510-CD16-6B08-DB8ED718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17" y="1240134"/>
            <a:ext cx="9464675" cy="407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45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19DA5-1BE8-FA88-4057-C21784D45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3E2E44-F249-A170-3B54-43856F480035}"/>
              </a:ext>
            </a:extLst>
          </p:cNvPr>
          <p:cNvSpPr txBox="1"/>
          <p:nvPr/>
        </p:nvSpPr>
        <p:spPr>
          <a:xfrm>
            <a:off x="483476" y="28377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研究四（参数</a:t>
            </a:r>
            <a:r>
              <a:rPr kumimoji="1" lang="en-US" altLang="zh-CN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2" name="Picture 19">
            <a:extLst>
              <a:ext uri="{FF2B5EF4-FFF2-40B4-BE49-F238E27FC236}">
                <a16:creationId xmlns:a16="http://schemas.microsoft.com/office/drawing/2014/main" id="{71AFF759-147F-E769-06F5-F8AC9A318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4" y="1106914"/>
            <a:ext cx="5048133" cy="3361909"/>
          </a:xfrm>
          <a:prstGeom prst="rect">
            <a:avLst/>
          </a:prstGeom>
        </p:spPr>
      </p:pic>
      <p:pic>
        <p:nvPicPr>
          <p:cNvPr id="3" name="图片 2" descr="bootstrap_adiff_group_s4">
            <a:extLst>
              <a:ext uri="{FF2B5EF4-FFF2-40B4-BE49-F238E27FC236}">
                <a16:creationId xmlns:a16="http://schemas.microsoft.com/office/drawing/2014/main" id="{2F7C5862-61B9-3903-B4D9-FC46CF865D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540"/>
          <a:stretch>
            <a:fillRect/>
          </a:stretch>
        </p:blipFill>
        <p:spPr>
          <a:xfrm>
            <a:off x="6252638" y="2309875"/>
            <a:ext cx="4858026" cy="24298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66FC86-1CCE-2DE1-97DD-9B5CC390B8A6}"/>
              </a:ext>
            </a:extLst>
          </p:cNvPr>
          <p:cNvSpPr txBox="1"/>
          <p:nvPr/>
        </p:nvSpPr>
        <p:spPr>
          <a:xfrm>
            <a:off x="1391337" y="5010558"/>
            <a:ext cx="9781159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实证结果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在两设计之间表现出提升趋势：设计七</a:t>
            </a:r>
            <a:r>
              <a:rPr kumimoji="1" lang="e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 = 1.362</a:t>
            </a:r>
            <a:r>
              <a:rPr kumimoji="1" lang="zh-CN" altLang="en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上升至设计八</a:t>
            </a:r>
            <a:r>
              <a:rPr kumimoji="1" lang="e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 = 1.802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0.44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kumimoji="1" lang="zh-CN" altLang="e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kumimoji="1" lang="zh-CN" altLang="en-US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佳慧论文有误之处</a:t>
            </a:r>
            <a:r>
              <a:rPr kumimoji="1" lang="en-US" altLang="zh-CN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】</a:t>
            </a:r>
            <a:r>
              <a:rPr kumimoji="1" lang="zh-CN" altLang="en-US" b="1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模拟数据</a:t>
            </a:r>
            <a:r>
              <a:rPr kumimoji="1" lang="zh-CN" altLang="en-US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" altLang="zh-CN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反而从设计七 </a:t>
            </a:r>
            <a:r>
              <a:rPr kumimoji="1" lang="en" altLang="zh-CN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M = 3.188</a:t>
            </a:r>
            <a:r>
              <a:rPr kumimoji="1" lang="zh-CN" altLang="en-US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下降至设计八</a:t>
            </a:r>
            <a:r>
              <a:rPr kumimoji="1" lang="en" altLang="zh-CN" strike="sngStrike" dirty="0">
                <a:latin typeface="Times New Roman" panose="02020603050405020304" pitchFamily="18" charset="0"/>
                <a:ea typeface="宋体" panose="02010600030101010101" pitchFamily="2" charset="-122"/>
              </a:rPr>
              <a:t>M = 2.843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但其实模拟数据也是上升的，</a:t>
            </a:r>
            <a:r>
              <a:rPr lang="en-US" altLang="zh-CN" sz="18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从设计七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 = 3.232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上升至设计八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 = 3.550</a:t>
            </a:r>
            <a:r>
              <a:rPr lang="zh-C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0.318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zh-CN" altLang="e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C798D1B3-A6B7-0942-8821-DAF8498F0DBD}"/>
              </a:ext>
            </a:extLst>
          </p:cNvPr>
          <p:cNvCxnSpPr/>
          <p:nvPr/>
        </p:nvCxnSpPr>
        <p:spPr>
          <a:xfrm flipV="1">
            <a:off x="3615559" y="1282262"/>
            <a:ext cx="893379" cy="29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0CB1E79-F16E-3E14-F8DD-492DCAE1B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167" y="149605"/>
            <a:ext cx="4670425" cy="21602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BC7E2AC-005F-2208-3361-D6A5A264F2DD}"/>
              </a:ext>
            </a:extLst>
          </p:cNvPr>
          <p:cNvCxnSpPr/>
          <p:nvPr/>
        </p:nvCxnSpPr>
        <p:spPr>
          <a:xfrm>
            <a:off x="8975834" y="378372"/>
            <a:ext cx="714704" cy="182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231FEB2-4E4C-B74B-738E-451658BAD52D}"/>
              </a:ext>
            </a:extLst>
          </p:cNvPr>
          <p:cNvSpPr txBox="1"/>
          <p:nvPr/>
        </p:nvSpPr>
        <p:spPr>
          <a:xfrm>
            <a:off x="9333186" y="107505"/>
            <a:ext cx="31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49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3CAB8B-568F-E5EA-13CD-FE856351A149}"/>
              </a:ext>
            </a:extLst>
          </p:cNvPr>
          <p:cNvSpPr txBox="1"/>
          <p:nvPr/>
        </p:nvSpPr>
        <p:spPr>
          <a:xfrm>
            <a:off x="430924" y="21020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总结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AEEBBD-1A18-C840-DFBA-61302328F809}"/>
              </a:ext>
            </a:extLst>
          </p:cNvPr>
          <p:cNvSpPr txBox="1"/>
          <p:nvPr/>
        </p:nvSpPr>
        <p:spPr>
          <a:xfrm>
            <a:off x="430924" y="1100814"/>
            <a:ext cx="11424745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设计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（饱和情况：</a:t>
            </a:r>
            <a:r>
              <a:rPr kumimoji="1" lang="en-US" altLang="zh-CN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P=120</a:t>
            </a:r>
            <a:r>
              <a:rPr kumimoji="1" lang="zh-CN" alt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次，</a:t>
            </a:r>
            <a:r>
              <a:rPr kumimoji="1" lang="en-US" altLang="zh-CN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T=500ms</a:t>
            </a:r>
            <a:r>
              <a:rPr kumimoji="1" lang="zh-CN" alt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W=1500ms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），对自我条件的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RT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预测偏低（实际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SPE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不会继续增强）</a:t>
            </a:r>
            <a:endParaRPr kumimoji="1"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设计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7-8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P=120</a:t>
            </a:r>
            <a:r>
              <a:rPr kumimoji="1" lang="zh-CN" alt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次，</a:t>
            </a:r>
            <a:r>
              <a:rPr kumimoji="1" lang="en-US" altLang="zh-CN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zh-CN" alt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kumimoji="1" lang="en-US" altLang="zh-CN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30-80</a:t>
            </a:r>
            <a:r>
              <a:rPr kumimoji="1" lang="zh-CN" alt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W=800ms 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），效应量降低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陌生人上升多，自我上升少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C448342-01EE-0C4D-D5A4-B5B1F470DD93}"/>
              </a:ext>
            </a:extLst>
          </p:cNvPr>
          <p:cNvGrpSpPr/>
          <p:nvPr/>
        </p:nvGrpSpPr>
        <p:grpSpPr>
          <a:xfrm>
            <a:off x="473846" y="2647872"/>
            <a:ext cx="4917962" cy="1776983"/>
            <a:chOff x="473845" y="2647872"/>
            <a:chExt cx="5273171" cy="1914275"/>
          </a:xfrm>
        </p:grpSpPr>
        <p:sp>
          <p:nvSpPr>
            <p:cNvPr id="6" name="左大括号 5">
              <a:extLst>
                <a:ext uri="{FF2B5EF4-FFF2-40B4-BE49-F238E27FC236}">
                  <a16:creationId xmlns:a16="http://schemas.microsoft.com/office/drawing/2014/main" id="{4EF7B3D8-D595-DCF4-7A2B-CD31D256ABE1}"/>
                </a:ext>
              </a:extLst>
            </p:cNvPr>
            <p:cNvSpPr/>
            <p:nvPr/>
          </p:nvSpPr>
          <p:spPr>
            <a:xfrm>
              <a:off x="1492072" y="2832538"/>
              <a:ext cx="277679" cy="1093076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56FF40E-49CB-40B8-7D57-F8670113220A}"/>
                </a:ext>
              </a:extLst>
            </p:cNvPr>
            <p:cNvSpPr txBox="1"/>
            <p:nvPr/>
          </p:nvSpPr>
          <p:spPr>
            <a:xfrm>
              <a:off x="473845" y="3194410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漂移率</a:t>
              </a:r>
              <a:r>
                <a:rPr kumimoji="1" lang="en-US" altLang="zh-CN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V</a:t>
              </a:r>
              <a:endPara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88BB892-EFE1-79E2-7CB6-3DCAF833B06B}"/>
                </a:ext>
              </a:extLst>
            </p:cNvPr>
            <p:cNvSpPr txBox="1"/>
            <p:nvPr/>
          </p:nvSpPr>
          <p:spPr>
            <a:xfrm>
              <a:off x="1891862" y="2647872"/>
              <a:ext cx="2810553" cy="397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</a:t>
              </a:r>
              <a:r>
                <a:rPr kumimoji="1" lang="zh-CN" altLang="en-US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：不显著，模型预计高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4FA574C-03D7-4A04-0729-6D43EB1601BE}"/>
                </a:ext>
              </a:extLst>
            </p:cNvPr>
            <p:cNvSpPr txBox="1"/>
            <p:nvPr/>
          </p:nvSpPr>
          <p:spPr>
            <a:xfrm>
              <a:off x="1891862" y="3740948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T</a:t>
              </a:r>
              <a:r>
                <a:rPr kumimoji="1" lang="zh-CN" altLang="en-US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：都不显著</a:t>
              </a:r>
            </a:p>
          </p:txBody>
        </p:sp>
        <p:sp>
          <p:nvSpPr>
            <p:cNvPr id="11" name="左大括号 10">
              <a:extLst>
                <a:ext uri="{FF2B5EF4-FFF2-40B4-BE49-F238E27FC236}">
                  <a16:creationId xmlns:a16="http://schemas.microsoft.com/office/drawing/2014/main" id="{7CAE2FA6-DBF9-0A18-27DC-F5046B9CF0D5}"/>
                </a:ext>
              </a:extLst>
            </p:cNvPr>
            <p:cNvSpPr/>
            <p:nvPr/>
          </p:nvSpPr>
          <p:spPr>
            <a:xfrm>
              <a:off x="3334187" y="3379076"/>
              <a:ext cx="277679" cy="1093076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15E7337-5869-E9C5-2DBB-477F954B6629}"/>
                </a:ext>
              </a:extLst>
            </p:cNvPr>
            <p:cNvSpPr txBox="1"/>
            <p:nvPr/>
          </p:nvSpPr>
          <p:spPr>
            <a:xfrm>
              <a:off x="3788978" y="3235677"/>
              <a:ext cx="1958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W=600</a:t>
              </a:r>
              <a:r>
                <a:rPr kumimoji="1" lang="zh-CN" altLang="en-US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，</a:t>
              </a:r>
              <a:r>
                <a:rPr kumimoji="1" lang="en-US" altLang="zh-CN" dirty="0" err="1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 err="1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diff</a:t>
              </a:r>
              <a:r>
                <a:rPr kumimoji="1" lang="zh-CN" altLang="en-US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上升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9E647F7-EA35-42C9-2AB5-A20D58F16FDB}"/>
                </a:ext>
              </a:extLst>
            </p:cNvPr>
            <p:cNvSpPr txBox="1"/>
            <p:nvPr/>
          </p:nvSpPr>
          <p:spPr>
            <a:xfrm>
              <a:off x="3788979" y="4192815"/>
              <a:ext cx="1958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W=800</a:t>
              </a:r>
              <a:r>
                <a:rPr kumimoji="1" lang="zh-CN" altLang="en-US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，</a:t>
              </a:r>
              <a:r>
                <a:rPr kumimoji="1" lang="en-US" altLang="zh-CN" dirty="0" err="1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 err="1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diff</a:t>
              </a:r>
              <a:r>
                <a:rPr kumimoji="1" lang="zh-CN" altLang="en-US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下降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717E44B-A34A-6356-C10A-646C75CA5319}"/>
              </a:ext>
            </a:extLst>
          </p:cNvPr>
          <p:cNvGrpSpPr/>
          <p:nvPr/>
        </p:nvGrpSpPr>
        <p:grpSpPr>
          <a:xfrm>
            <a:off x="6625720" y="2587223"/>
            <a:ext cx="5378184" cy="1487855"/>
            <a:chOff x="6737131" y="2785880"/>
            <a:chExt cx="4875394" cy="125772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9C6CE43-1621-37F7-6252-F62E6817C203}"/>
                </a:ext>
              </a:extLst>
            </p:cNvPr>
            <p:cNvSpPr txBox="1"/>
            <p:nvPr/>
          </p:nvSpPr>
          <p:spPr>
            <a:xfrm>
              <a:off x="6737131" y="3300248"/>
              <a:ext cx="1097414" cy="312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决策阈值</a:t>
              </a:r>
              <a:r>
                <a:rPr kumimoji="1" lang="en-US" altLang="zh-CN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左大括号 16">
              <a:extLst>
                <a:ext uri="{FF2B5EF4-FFF2-40B4-BE49-F238E27FC236}">
                  <a16:creationId xmlns:a16="http://schemas.microsoft.com/office/drawing/2014/main" id="{A2ECF3E6-0C7D-C98F-AFA9-D4397EA0644C}"/>
                </a:ext>
              </a:extLst>
            </p:cNvPr>
            <p:cNvSpPr/>
            <p:nvPr/>
          </p:nvSpPr>
          <p:spPr>
            <a:xfrm>
              <a:off x="7935946" y="2990715"/>
              <a:ext cx="258974" cy="1014680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D69922-B8C7-1110-83C1-09DF627B93BF}"/>
                </a:ext>
              </a:extLst>
            </p:cNvPr>
            <p:cNvSpPr txBox="1"/>
            <p:nvPr/>
          </p:nvSpPr>
          <p:spPr>
            <a:xfrm>
              <a:off x="8317959" y="2785880"/>
              <a:ext cx="3224815" cy="312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T</a:t>
              </a:r>
              <a:r>
                <a:rPr kumimoji="1" lang="zh-CN" altLang="en-US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：显著，但预测高，</a:t>
              </a:r>
              <a:r>
                <a:rPr kumimoji="1" lang="zh-CN" altLang="en-US" dirty="0">
                  <a:solidFill>
                    <a:srgbClr val="00B0F0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增幅预测低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CC71F62-E921-AACC-26B3-9C33ED8C4C90}"/>
                </a:ext>
              </a:extLst>
            </p:cNvPr>
            <p:cNvSpPr txBox="1"/>
            <p:nvPr/>
          </p:nvSpPr>
          <p:spPr>
            <a:xfrm>
              <a:off x="8317959" y="3731398"/>
              <a:ext cx="3294566" cy="312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W</a:t>
              </a:r>
              <a:r>
                <a:rPr kumimoji="1" lang="zh-CN" altLang="en-US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：显著，但预测高，增幅预测高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BACA41F-AA96-EF48-9915-5CB66CA48986}"/>
              </a:ext>
            </a:extLst>
          </p:cNvPr>
          <p:cNvSpPr txBox="1"/>
          <p:nvPr/>
        </p:nvSpPr>
        <p:spPr>
          <a:xfrm>
            <a:off x="683798" y="4747059"/>
            <a:ext cx="484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可能源于当前模型假设注意资源均匀分配。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在实际环境中，被试无法全程专注地保持注意力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可能需要构建包含动态注意力分配机制的新型模型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C0BDAE-1207-FE4F-1949-A2B1FC957ED5}"/>
              </a:ext>
            </a:extLst>
          </p:cNvPr>
          <p:cNvSpPr txBox="1"/>
          <p:nvPr/>
        </p:nvSpPr>
        <p:spPr>
          <a:xfrm>
            <a:off x="7212484" y="4747059"/>
            <a:ext cx="4643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被试在中等时间压力下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倾向于较高的决策标准以追求准确性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确实进行了一定程度的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SAT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调整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，但不稳定</a:t>
            </a:r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086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8368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Generative model and simulation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12</a:t>
            </a:fld>
            <a:endParaRPr lang="zh-CN" altLang="en-US" dirty="0"/>
          </a:p>
        </p:txBody>
      </p:sp>
      <p:grpSp>
        <p:nvGrpSpPr>
          <p:cNvPr id="157" name="组合 156"/>
          <p:cNvGrpSpPr/>
          <p:nvPr/>
        </p:nvGrpSpPr>
        <p:grpSpPr>
          <a:xfrm>
            <a:off x="2815232" y="932815"/>
            <a:ext cx="8522970" cy="5005070"/>
            <a:chOff x="683" y="1562"/>
            <a:chExt cx="13422" cy="7882"/>
          </a:xfrm>
        </p:grpSpPr>
        <p:grpSp>
          <p:nvGrpSpPr>
            <p:cNvPr id="33" name="组合 32"/>
            <p:cNvGrpSpPr/>
            <p:nvPr/>
          </p:nvGrpSpPr>
          <p:grpSpPr>
            <a:xfrm>
              <a:off x="683" y="1562"/>
              <a:ext cx="12224" cy="7882"/>
              <a:chOff x="683" y="2081"/>
              <a:chExt cx="12224" cy="7882"/>
            </a:xfrm>
          </p:grpSpPr>
          <p:cxnSp>
            <p:nvCxnSpPr>
              <p:cNvPr id="22" name="直接箭头连接符 21"/>
              <p:cNvCxnSpPr>
                <a:cxnSpLocks/>
                <a:stCxn id="61" idx="3"/>
                <a:endCxn id="57" idx="2"/>
              </p:cNvCxnSpPr>
              <p:nvPr>
                <p:custDataLst>
                  <p:tags r:id="rId2"/>
                </p:custDataLst>
              </p:nvPr>
            </p:nvCxnSpPr>
            <p:spPr>
              <a:xfrm>
                <a:off x="4359" y="6250"/>
                <a:ext cx="686" cy="1621"/>
              </a:xfrm>
              <a:prstGeom prst="straightConnector1">
                <a:avLst/>
              </a:prstGeom>
              <a:ln w="28575" cap="flat" cmpd="sng" algn="ctr">
                <a:solidFill>
                  <a:schemeClr val="accent6">
                    <a:lumMod val="50000"/>
                  </a:schemeClr>
                </a:solidFill>
                <a:prstDash val="dash"/>
                <a:miter lim="800000"/>
                <a:tailEnd type="arrow" w="med" len="med"/>
              </a:ln>
            </p:spPr>
            <p:style>
              <a:lnRef idx="0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28" name="组合 27"/>
              <p:cNvGrpSpPr/>
              <p:nvPr/>
            </p:nvGrpSpPr>
            <p:grpSpPr>
              <a:xfrm>
                <a:off x="683" y="2081"/>
                <a:ext cx="12224" cy="7882"/>
                <a:chOff x="226" y="2002"/>
                <a:chExt cx="12224" cy="7882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226" y="2002"/>
                  <a:ext cx="12224" cy="7882"/>
                  <a:chOff x="1300" y="2010"/>
                  <a:chExt cx="12224" cy="7882"/>
                </a:xfrm>
              </p:grpSpPr>
              <p:grpSp>
                <p:nvGrpSpPr>
                  <p:cNvPr id="5" name="组合 4"/>
                  <p:cNvGrpSpPr/>
                  <p:nvPr/>
                </p:nvGrpSpPr>
                <p:grpSpPr>
                  <a:xfrm>
                    <a:off x="1300" y="2010"/>
                    <a:ext cx="12224" cy="7882"/>
                    <a:chOff x="3319" y="2326"/>
                    <a:chExt cx="12224" cy="7882"/>
                  </a:xfrm>
                </p:grpSpPr>
                <p:grpSp>
                  <p:nvGrpSpPr>
                    <p:cNvPr id="19" name="组合 18"/>
                    <p:cNvGrpSpPr/>
                    <p:nvPr/>
                  </p:nvGrpSpPr>
                  <p:grpSpPr>
                    <a:xfrm>
                      <a:off x="3319" y="2326"/>
                      <a:ext cx="12224" cy="6629"/>
                      <a:chOff x="4371" y="2752"/>
                      <a:chExt cx="7951" cy="4031"/>
                    </a:xfrm>
                  </p:grpSpPr>
                  <p:grpSp>
                    <p:nvGrpSpPr>
                      <p:cNvPr id="6" name="组合 5"/>
                      <p:cNvGrpSpPr/>
                      <p:nvPr/>
                    </p:nvGrpSpPr>
                    <p:grpSpPr>
                      <a:xfrm>
                        <a:off x="4371" y="2752"/>
                        <a:ext cx="5633" cy="4031"/>
                        <a:chOff x="8150" y="3256"/>
                        <a:chExt cx="5633" cy="4031"/>
                      </a:xfrm>
                    </p:grpSpPr>
                    <p:grpSp>
                      <p:nvGrpSpPr>
                        <p:cNvPr id="51" name="组合 50"/>
                        <p:cNvGrpSpPr/>
                        <p:nvPr/>
                      </p:nvGrpSpPr>
                      <p:grpSpPr>
                        <a:xfrm>
                          <a:off x="8679" y="3256"/>
                          <a:ext cx="5104" cy="4031"/>
                          <a:chOff x="3031" y="2102"/>
                          <a:chExt cx="7434" cy="5714"/>
                        </a:xfrm>
                      </p:grpSpPr>
                      <p:grpSp>
                        <p:nvGrpSpPr>
                          <p:cNvPr id="52" name="组合 51"/>
                          <p:cNvGrpSpPr/>
                          <p:nvPr/>
                        </p:nvGrpSpPr>
                        <p:grpSpPr>
                          <a:xfrm>
                            <a:off x="3031" y="2102"/>
                            <a:ext cx="7434" cy="5714"/>
                            <a:chOff x="2012" y="1989"/>
                            <a:chExt cx="7434" cy="5714"/>
                          </a:xfrm>
                        </p:grpSpPr>
                        <p:grpSp>
                          <p:nvGrpSpPr>
                            <p:cNvPr id="53" name="组合 52"/>
                            <p:cNvGrpSpPr/>
                            <p:nvPr>
                              <p:custDataLst>
                                <p:tags r:id="rId12"/>
                              </p:custDataLst>
                            </p:nvPr>
                          </p:nvGrpSpPr>
                          <p:grpSpPr>
                            <a:xfrm>
                              <a:off x="2012" y="1989"/>
                              <a:ext cx="6673" cy="5714"/>
                              <a:chOff x="2691" y="1988"/>
                              <a:chExt cx="6673" cy="5714"/>
                            </a:xfrm>
                          </p:grpSpPr>
                          <p:grpSp>
                            <p:nvGrpSpPr>
                              <p:cNvPr id="54" name="组合 53"/>
                              <p:cNvGrpSpPr/>
                              <p:nvPr/>
                            </p:nvGrpSpPr>
                            <p:grpSpPr>
                              <a:xfrm>
                                <a:off x="2691" y="1988"/>
                                <a:ext cx="6278" cy="5714"/>
                                <a:chOff x="4053" y="1745"/>
                                <a:chExt cx="6278" cy="5714"/>
                              </a:xfrm>
                            </p:grpSpPr>
                            <p:grpSp>
                              <p:nvGrpSpPr>
                                <p:cNvPr id="55" name="组合 54"/>
                                <p:cNvGrpSpPr/>
                                <p:nvPr/>
                              </p:nvGrpSpPr>
                              <p:grpSpPr>
                                <a:xfrm>
                                  <a:off x="7415" y="1745"/>
                                  <a:ext cx="2916" cy="5714"/>
                                  <a:chOff x="7415" y="1745"/>
                                  <a:chExt cx="2916" cy="5714"/>
                                </a:xfrm>
                              </p:grpSpPr>
                              <p:sp>
                                <p:nvSpPr>
                                  <p:cNvPr id="56" name="椭圆 55"/>
                                  <p:cNvSpPr/>
                                  <p:nvPr>
                                    <p:custDataLst>
                                      <p:tags r:id="rId21"/>
                                    </p:custDataLst>
                                  </p:nvPr>
                                </p:nvSpPr>
                                <p:spPr>
                                  <a:xfrm>
                                    <a:off x="7415" y="1745"/>
                                    <a:ext cx="2916" cy="1433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FFC000"/>
                                  </a:solidFill>
                                  <a:ln>
                                    <a:solidFill>
                                      <a:srgbClr val="ED8D1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lumMod val="75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rgbClr val="FFFFFF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>
                                      <a:buClrTx/>
                                      <a:buSzTx/>
                                      <a:buFontTx/>
                                    </a:pPr>
                                    <a:r>
                                      <a:rPr lang="en-US" altLang="zh-CN" sz="2000" dirty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a:t>memory</a:t>
                                    </a:r>
                                    <a:endParaRPr lang="zh-CN" altLang="en-US" sz="2000" dirty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7" name="椭圆 56"/>
                                  <p:cNvSpPr/>
                                  <p:nvPr>
                                    <p:custDataLst>
                                      <p:tags r:id="rId22"/>
                                    </p:custDataLst>
                                  </p:nvPr>
                                </p:nvSpPr>
                                <p:spPr>
                                  <a:xfrm>
                                    <a:off x="7415" y="6012"/>
                                    <a:ext cx="2916" cy="1447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FFC000"/>
                                  </a:solidFill>
                                  <a:ln>
                                    <a:solidFill>
                                      <a:srgbClr val="ED8D1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lumMod val="75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rgbClr val="FFFFFF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>
                                      <a:buClrTx/>
                                      <a:buSzTx/>
                                      <a:buFontTx/>
                                    </a:pPr>
                                    <a:r>
                                      <a:rPr lang="en-US" altLang="zh-CN" sz="2000" dirty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a:t>Motivation</a:t>
                                    </a:r>
                                    <a:endParaRPr lang="zh-CN" altLang="en-US" sz="2000" dirty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8" name="椭圆 57"/>
                                  <p:cNvSpPr/>
                                  <p:nvPr>
                                    <p:custDataLst>
                                      <p:tags r:id="rId23"/>
                                    </p:custDataLst>
                                  </p:nvPr>
                                </p:nvSpPr>
                                <p:spPr>
                                  <a:xfrm>
                                    <a:off x="7415" y="3714"/>
                                    <a:ext cx="2881" cy="1466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FFC000"/>
                                  </a:solidFill>
                                  <a:ln>
                                    <a:solidFill>
                                      <a:srgbClr val="ED8D1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lumMod val="75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rgbClr val="FFFFFF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>
                                      <a:buClrTx/>
                                      <a:buSzTx/>
                                      <a:buFontTx/>
                                    </a:pPr>
                                    <a:r>
                                      <a:rPr lang="en-US" altLang="zh-CN" sz="2000" dirty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a:t>Sensory</a:t>
                                    </a:r>
                                    <a:endParaRPr lang="zh-CN" altLang="en-US" sz="2000" dirty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59" name="组合 58"/>
                                <p:cNvGrpSpPr/>
                                <p:nvPr/>
                              </p:nvGrpSpPr>
                              <p:grpSpPr>
                                <a:xfrm>
                                  <a:off x="4053" y="2016"/>
                                  <a:ext cx="2762" cy="5155"/>
                                  <a:chOff x="6773" y="1972"/>
                                  <a:chExt cx="2762" cy="5155"/>
                                </a:xfrm>
                              </p:grpSpPr>
                              <p:sp>
                                <p:nvSpPr>
                                  <p:cNvPr id="60" name="矩形 59"/>
                                  <p:cNvSpPr/>
                                  <p:nvPr>
                                    <p:custDataLst>
                                      <p:tags r:id="rId18"/>
                                    </p:custDataLst>
                                  </p:nvPr>
                                </p:nvSpPr>
                                <p:spPr>
                                  <a:xfrm>
                                    <a:off x="6823" y="1972"/>
                                    <a:ext cx="2712" cy="863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n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lumMod val="75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rgbClr val="FFFFFF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r>
                                      <a:rPr lang="en-US" altLang="zh-CN" sz="2000" dirty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a:t># practicing trials</a:t>
                                    </a:r>
                                    <a:endParaRPr lang="zh-CN" altLang="en-US" sz="2000" dirty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61" name="矩形 60"/>
                                  <p:cNvSpPr/>
                                  <p:nvPr>
                                    <p:custDataLst>
                                      <p:tags r:id="rId19"/>
                                    </p:custDataLst>
                                  </p:nvPr>
                                </p:nvSpPr>
                                <p:spPr>
                                  <a:xfrm>
                                    <a:off x="6773" y="4863"/>
                                    <a:ext cx="2712" cy="863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n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lumMod val="75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rgbClr val="FFFFFF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vertOverflow="overflow" horzOverflow="overflow" vert="horz" wrap="square" numCol="1" spcCol="0" rtlCol="0" fromWordArt="0" anchor="ctr" anchorCtr="0" forceAA="0" compatLnSpc="1">
                                    <a:noAutofit/>
                                  </a:bodyPr>
                                  <a:lstStyle/>
                                  <a:p>
                                    <a:pPr lvl="0" algn="ctr">
                                      <a:buClrTx/>
                                      <a:buSzTx/>
                                      <a:buFontTx/>
                                    </a:pPr>
                                    <a:r>
                                      <a:rPr lang="en-US" altLang="zh-CN" sz="2000" dirty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a:t>Presenting time</a:t>
                                    </a:r>
                                    <a:endParaRPr lang="zh-CN" altLang="en-US" sz="2000" dirty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  <a:sym typeface="+mn-ea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62" name="矩形 61"/>
                                  <p:cNvSpPr/>
                                  <p:nvPr>
                                    <p:custDataLst>
                                      <p:tags r:id="rId20"/>
                                    </p:custDataLst>
                                  </p:nvPr>
                                </p:nvSpPr>
                                <p:spPr>
                                  <a:xfrm>
                                    <a:off x="6824" y="6264"/>
                                    <a:ext cx="2711" cy="863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n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lumMod val="75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rgbClr val="FFFFFF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vertOverflow="overflow" horzOverflow="overflow" vert="horz" wrap="square" numCol="1" spcCol="0" rtlCol="0" fromWordArt="0" anchor="ctr" anchorCtr="0" forceAA="0" compatLnSpc="1">
                                    <a:noAutofit/>
                                  </a:bodyPr>
                                  <a:lstStyle/>
                                  <a:p>
                                    <a:pPr lvl="0" algn="ctr">
                                      <a:buClrTx/>
                                      <a:buSzTx/>
                                      <a:buFontTx/>
                                    </a:pPr>
                                    <a:r>
                                      <a:rPr lang="en-US" altLang="zh-CN" sz="2000" dirty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a:t>Response window</a:t>
                                    </a:r>
                                    <a:endParaRPr lang="zh-CN" altLang="en-US" sz="2000" dirty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  <a:sym typeface="+mn-ea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cxnSp>
                            <p:nvCxnSpPr>
                              <p:cNvPr id="63" name="直接箭头连接符 62"/>
                              <p:cNvCxnSpPr>
                                <a:cxnSpLocks/>
                                <a:stCxn id="60" idx="3"/>
                                <a:endCxn id="56" idx="2"/>
                              </p:cNvCxnSpPr>
                              <p:nvPr>
                                <p:custDataLst>
                                  <p:tags r:id="rId15"/>
                                </p:custDataLst>
                              </p:nvPr>
                            </p:nvCxnSpPr>
                            <p:spPr>
                              <a:xfrm>
                                <a:off x="5453" y="2691"/>
                                <a:ext cx="600" cy="14"/>
                              </a:xfrm>
                              <a:prstGeom prst="straightConnector1">
                                <a:avLst/>
                              </a:prstGeom>
                              <a:ln w="28575" cap="flat" cmpd="sng" algn="ctr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prstDash val="dash"/>
                                <a:miter lim="800000"/>
                                <a:tailEnd type="arrow" w="med" len="med"/>
                              </a:ln>
                            </p:spPr>
                            <p:style>
                              <a:lnRef idx="0">
                                <a:schemeClr val="accent1"/>
                              </a:lnRef>
                              <a:fillRef idx="0">
                                <a:srgbClr val="FFFFFF"/>
                              </a:fillRef>
                              <a:effectRef idx="0">
                                <a:srgbClr val="FFFFFF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5" name="直接箭头连接符 64"/>
                              <p:cNvCxnSpPr>
                                <a:cxnSpLocks/>
                                <a:stCxn id="62" idx="3"/>
                                <a:endCxn id="57" idx="2"/>
                              </p:cNvCxnSpPr>
                              <p:nvPr>
                                <p:custDataLst>
                                  <p:tags r:id="rId16"/>
                                </p:custDataLst>
                              </p:nvPr>
                            </p:nvCxnSpPr>
                            <p:spPr>
                              <a:xfrm flipV="1">
                                <a:off x="5453" y="6979"/>
                                <a:ext cx="600" cy="4"/>
                              </a:xfrm>
                              <a:prstGeom prst="straightConnector1">
                                <a:avLst/>
                              </a:prstGeom>
                              <a:ln w="28575" cap="flat" cmpd="sng" algn="ctr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prstDash val="dash"/>
                                <a:miter lim="800000"/>
                                <a:tailEnd type="arrow" w="med" len="med"/>
                              </a:ln>
                            </p:spPr>
                            <p:style>
                              <a:lnRef idx="0">
                                <a:schemeClr val="accent1"/>
                              </a:lnRef>
                              <a:fillRef idx="0">
                                <a:srgbClr val="FFFFFF"/>
                              </a:fillRef>
                              <a:effectRef idx="0">
                                <a:srgbClr val="FFFFFF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6" name="直接箭头连接符 65"/>
                              <p:cNvCxnSpPr>
                                <a:cxnSpLocks/>
                                <a:stCxn id="58" idx="6"/>
                                <a:endCxn id="67" idx="1"/>
                              </p:cNvCxnSpPr>
                              <p:nvPr>
                                <p:custDataLst>
                                  <p:tags r:id="rId17"/>
                                </p:custDataLst>
                              </p:nvPr>
                            </p:nvCxnSpPr>
                            <p:spPr>
                              <a:xfrm flipV="1">
                                <a:off x="8934" y="3649"/>
                                <a:ext cx="430" cy="1041"/>
                              </a:xfrm>
                              <a:prstGeom prst="straightConnector1">
                                <a:avLst/>
                              </a:prstGeom>
                              <a:ln w="28575" cap="flat" cmpd="sng" algn="ctr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prstDash val="dash"/>
                                <a:miter lim="800000"/>
                                <a:tailEnd type="arrow" w="med" len="med"/>
                              </a:ln>
                            </p:spPr>
                            <p:style>
                              <a:lnRef idx="0">
                                <a:schemeClr val="accent1"/>
                              </a:lnRef>
                              <a:fillRef idx="0">
                                <a:srgbClr val="FFFFFF"/>
                              </a:fillRef>
                              <a:effectRef idx="0">
                                <a:srgbClr val="FFFFFF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67" name="矩形 66"/>
                            <p:cNvSpPr/>
                            <p:nvPr>
                              <p:custDataLst>
                                <p:tags r:id="rId13"/>
                              </p:custDataLst>
                            </p:nvPr>
                          </p:nvSpPr>
                          <p:spPr>
                            <a:xfrm>
                              <a:off x="8685" y="3252"/>
                              <a:ext cx="733" cy="7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wrap="square" rtlCol="0" anchor="t">
                              <a:noAutofit/>
                              <a:scene3d>
                                <a:camera prst="orthographicFront"/>
                                <a:lightRig rig="soft" dir="t">
                                  <a:rot lat="0" lon="0" rev="15600000"/>
                                </a:lightRig>
                              </a:scene3d>
                              <a:sp3d extrusionH="57150" prstMaterial="softEdge">
                                <a:bevelT w="25400" h="38100"/>
                              </a:sp3d>
                            </a:bodyPr>
                            <a:lstStyle/>
                            <a:p>
                              <a:pPr algn="ctr"/>
                              <a:r>
                                <a:rPr lang="en-US" altLang="zh-CN" sz="4000" b="1" i="1">
                                  <a:solidFill>
                                    <a:schemeClr val="accent4"/>
                                  </a:solidFill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v</a:t>
                              </a:r>
                            </a:p>
                          </p:txBody>
                        </p:sp>
                        <p:sp>
                          <p:nvSpPr>
                            <p:cNvPr id="68" name="矩形 67"/>
                            <p:cNvSpPr/>
                            <p:nvPr>
                              <p:custDataLst>
                                <p:tags r:id="rId14"/>
                              </p:custDataLst>
                            </p:nvPr>
                          </p:nvSpPr>
                          <p:spPr>
                            <a:xfrm>
                              <a:off x="8713" y="6568"/>
                              <a:ext cx="733" cy="81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wrap="square" rtlCol="0" anchor="t">
                              <a:noAutofit/>
                              <a:scene3d>
                                <a:camera prst="orthographicFront"/>
                                <a:lightRig rig="soft" dir="t">
                                  <a:rot lat="0" lon="0" rev="15600000"/>
                                </a:lightRig>
                              </a:scene3d>
                              <a:sp3d extrusionH="57150" prstMaterial="softEdge">
                                <a:bevelT w="25400" h="38100"/>
                              </a:sp3d>
                            </a:bodyPr>
                            <a:lstStyle/>
                            <a:p>
                              <a:pPr algn="ctr"/>
                              <a:r>
                                <a:rPr lang="en-US" altLang="zh-CN" sz="4000" b="1" i="1">
                                  <a:solidFill>
                                    <a:schemeClr val="accent4"/>
                                  </a:solidFill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</a:t>
                              </a:r>
                            </a:p>
                          </p:txBody>
                        </p:sp>
                      </p:grpSp>
                      <p:cxnSp>
                        <p:nvCxnSpPr>
                          <p:cNvPr id="69" name="直接箭头连接符 68"/>
                          <p:cNvCxnSpPr>
                            <a:cxnSpLocks/>
                            <a:stCxn id="57" idx="6"/>
                            <a:endCxn id="68" idx="1"/>
                          </p:cNvCxnSpPr>
                          <p:nvPr>
                            <p:custDataLst>
                              <p:tags r:id="rId9"/>
                            </p:custDataLst>
                          </p:nvPr>
                        </p:nvCxnSpPr>
                        <p:spPr>
                          <a:xfrm flipV="1">
                            <a:off x="9309" y="7090"/>
                            <a:ext cx="423" cy="3"/>
                          </a:xfrm>
                          <a:prstGeom prst="straightConnector1">
                            <a:avLst/>
                          </a:prstGeom>
                          <a:ln w="28575" cap="flat" cmpd="sng" algn="ctr">
                            <a:solidFill>
                              <a:schemeClr val="accent6">
                                <a:lumMod val="50000"/>
                              </a:schemeClr>
                            </a:solidFill>
                            <a:prstDash val="dash"/>
                            <a:miter lim="800000"/>
                            <a:tailEnd type="arrow" w="med" len="med"/>
                          </a:ln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0" name="直接箭头连接符 69"/>
                          <p:cNvCxnSpPr>
                            <a:cxnSpLocks/>
                            <a:stCxn id="61" idx="3"/>
                            <a:endCxn id="58" idx="2"/>
                          </p:cNvCxnSpPr>
                          <p:nvPr>
                            <p:custDataLst>
                              <p:tags r:id="rId10"/>
                            </p:custDataLst>
                          </p:nvPr>
                        </p:nvCxnSpPr>
                        <p:spPr>
                          <a:xfrm flipV="1">
                            <a:off x="5743" y="4804"/>
                            <a:ext cx="650" cy="891"/>
                          </a:xfrm>
                          <a:prstGeom prst="straightConnector1">
                            <a:avLst/>
                          </a:prstGeom>
                          <a:ln w="28575" cap="flat" cmpd="sng" algn="ctr">
                            <a:solidFill>
                              <a:schemeClr val="accent6">
                                <a:lumMod val="50000"/>
                              </a:schemeClr>
                            </a:solidFill>
                            <a:prstDash val="dash"/>
                            <a:miter lim="800000"/>
                            <a:tailEnd type="arrow" w="med" len="med"/>
                          </a:ln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2" name="直接箭头连接符 71"/>
                          <p:cNvCxnSpPr>
                            <a:cxnSpLocks/>
                            <a:stCxn id="56" idx="6"/>
                            <a:endCxn id="67" idx="1"/>
                          </p:cNvCxnSpPr>
                          <p:nvPr>
                            <p:custDataLst>
                              <p:tags r:id="rId11"/>
                            </p:custDataLst>
                          </p:nvPr>
                        </p:nvCxnSpPr>
                        <p:spPr>
                          <a:xfrm>
                            <a:off x="9309" y="2819"/>
                            <a:ext cx="395" cy="944"/>
                          </a:xfrm>
                          <a:prstGeom prst="straightConnector1">
                            <a:avLst/>
                          </a:prstGeom>
                          <a:ln w="28575" cap="flat" cmpd="sng" algn="ctr">
                            <a:solidFill>
                              <a:schemeClr val="accent6">
                                <a:lumMod val="50000"/>
                              </a:schemeClr>
                            </a:solidFill>
                            <a:prstDash val="dash"/>
                            <a:miter lim="800000"/>
                            <a:tailEnd type="arrow" w="med" len="med"/>
                          </a:ln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23" name="文本框 22"/>
                        <p:cNvSpPr txBox="1"/>
                        <p:nvPr>
                          <p:custDataLst>
                            <p:tags r:id="rId6"/>
                          </p:custDataLst>
                        </p:nvPr>
                      </p:nvSpPr>
                      <p:spPr>
                        <a:xfrm>
                          <a:off x="8187" y="3567"/>
                          <a:ext cx="489" cy="38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sz="2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p:txBody>
                    </p:sp>
                    <p:sp>
                      <p:nvSpPr>
                        <p:cNvPr id="24" name="文本框 23"/>
                        <p:cNvSpPr txBox="1"/>
                        <p:nvPr>
                          <p:custDataLst>
                            <p:tags r:id="rId7"/>
                          </p:custDataLst>
                        </p:nvPr>
                      </p:nvSpPr>
                      <p:spPr>
                        <a:xfrm>
                          <a:off x="8150" y="5590"/>
                          <a:ext cx="489" cy="38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sz="2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</a:p>
                      </p:txBody>
                    </p:sp>
                    <p:sp>
                      <p:nvSpPr>
                        <p:cNvPr id="25" name="文本框 24"/>
                        <p:cNvSpPr txBox="1"/>
                        <p:nvPr>
                          <p:custDataLst>
                            <p:tags r:id="rId8"/>
                          </p:custDataLst>
                        </p:nvPr>
                      </p:nvSpPr>
                      <p:spPr>
                        <a:xfrm>
                          <a:off x="8184" y="6587"/>
                          <a:ext cx="489" cy="38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sz="2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</a:t>
                          </a:r>
                        </a:p>
                      </p:txBody>
                    </p:sp>
                  </p:grpSp>
                  <p:sp>
                    <p:nvSpPr>
                      <p:cNvPr id="29" name="矩形 28"/>
                      <p:cNvSpPr/>
                      <p:nvPr>
                        <p:custDataLst>
                          <p:tags r:id="rId3"/>
                        </p:custDataLst>
                      </p:nvPr>
                    </p:nvSpPr>
                    <p:spPr>
                      <a:xfrm>
                        <a:off x="11138" y="4607"/>
                        <a:ext cx="1184" cy="86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vertOverflow="overflow" horzOverflow="overflow" vert="horz" wrap="square" numCol="1" spcCol="0" rtlCol="0" fromWordArt="0" anchor="ctr" anchorCtr="0" forceAA="0" compatLnSpc="1">
                        <a:noAutofit/>
                      </a:bodyPr>
                      <a:lstStyle/>
                      <a:p>
                        <a:pPr lvl="0" algn="ctr">
                          <a:buClrTx/>
                          <a:buSzTx/>
                          <a:buFontTx/>
                        </a:pPr>
                        <a:r>
                          <a: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a:t>RT</a:t>
                        </a:r>
                      </a:p>
                      <a:p>
                        <a:pPr lvl="0" algn="ctr">
                          <a:buClrTx/>
                          <a:buSzTx/>
                          <a:buFontTx/>
                        </a:pPr>
                        <a:r>
                          <a: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a:t>ACC</a:t>
                        </a:r>
                      </a:p>
                    </p:txBody>
                  </p:sp>
                  <p:cxnSp>
                    <p:nvCxnSpPr>
                      <p:cNvPr id="17" name="直接箭头连接符 16"/>
                      <p:cNvCxnSpPr>
                        <a:stCxn id="67" idx="3"/>
                        <a:endCxn id="29" idx="1"/>
                      </p:cNvCxnSpPr>
                      <p:nvPr>
                        <p:custDataLst>
                          <p:tags r:id="rId4"/>
                        </p:custDataLst>
                      </p:nvPr>
                    </p:nvCxnSpPr>
                    <p:spPr>
                      <a:xfrm>
                        <a:off x="9997" y="3924"/>
                        <a:ext cx="1141" cy="1114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6">
                            <a:lumMod val="50000"/>
                          </a:schemeClr>
                        </a:solidFill>
                        <a:tailEnd type="arrow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直接箭头连接符 17"/>
                      <p:cNvCxnSpPr>
                        <a:stCxn id="68" idx="3"/>
                        <a:endCxn id="29" idx="1"/>
                      </p:cNvCxnSpPr>
                      <p:nvPr>
                        <p:custDataLst>
                          <p:tags r:id="rId5"/>
                        </p:custDataLst>
                      </p:nvPr>
                    </p:nvCxnSpPr>
                    <p:spPr>
                      <a:xfrm flipV="1">
                        <a:off x="10016" y="5038"/>
                        <a:ext cx="1122" cy="1233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6">
                            <a:lumMod val="50000"/>
                          </a:schemeClr>
                        </a:solidFill>
                        <a:tailEnd type="arrow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6" name="组合 25"/>
                    <p:cNvGrpSpPr/>
                    <p:nvPr/>
                  </p:nvGrpSpPr>
                  <p:grpSpPr>
                    <a:xfrm>
                      <a:off x="4806" y="9578"/>
                      <a:ext cx="10686" cy="630"/>
                      <a:chOff x="4338" y="3652"/>
                      <a:chExt cx="10686" cy="630"/>
                    </a:xfrm>
                  </p:grpSpPr>
                  <p:sp>
                    <p:nvSpPr>
                      <p:cNvPr id="11" name="文本框 10"/>
                      <p:cNvSpPr txBox="1"/>
                      <p:nvPr/>
                    </p:nvSpPr>
                    <p:spPr>
                      <a:xfrm>
                        <a:off x="4338" y="3652"/>
                        <a:ext cx="1932" cy="6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2000" b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Design</a:t>
                        </a:r>
                        <a:endParaRPr lang="zh-CN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3" name="文本框 12"/>
                      <p:cNvSpPr txBox="1"/>
                      <p:nvPr/>
                    </p:nvSpPr>
                    <p:spPr>
                      <a:xfrm>
                        <a:off x="8715" y="3652"/>
                        <a:ext cx="1932" cy="6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20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Cog proc</a:t>
                        </a:r>
                        <a:endParaRPr lang="zh-CN" altLang="en-US" sz="20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4" name="文本框 13"/>
                      <p:cNvSpPr txBox="1"/>
                      <p:nvPr/>
                    </p:nvSpPr>
                    <p:spPr>
                      <a:xfrm>
                        <a:off x="13092" y="3652"/>
                        <a:ext cx="1932" cy="6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2000" b="1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outcomes</a:t>
                        </a:r>
                        <a:endParaRPr lang="zh-CN" altLang="en-US" sz="200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5" name="右箭头 14"/>
                      <p:cNvSpPr/>
                      <p:nvPr/>
                    </p:nvSpPr>
                    <p:spPr>
                      <a:xfrm>
                        <a:off x="6869" y="3711"/>
                        <a:ext cx="1088" cy="440"/>
                      </a:xfrm>
                      <a:prstGeom prst="rightArrow">
                        <a:avLst/>
                      </a:pr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4"/>
                      </a:lnRef>
                      <a:fillRef idx="2">
                        <a:schemeClr val="accent4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21" name="右箭头 20"/>
                      <p:cNvSpPr/>
                      <p:nvPr/>
                    </p:nvSpPr>
                    <p:spPr>
                      <a:xfrm>
                        <a:off x="11289" y="3711"/>
                        <a:ext cx="1088" cy="440"/>
                      </a:xfrm>
                      <a:prstGeom prst="rightArrow">
                        <a:avLst/>
                      </a:pr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4"/>
                      </a:lnRef>
                      <a:fillRef idx="2">
                        <a:schemeClr val="accent4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pic>
                <p:nvPicPr>
                  <p:cNvPr id="101" name="图片 100"/>
                  <p:cNvPicPr/>
                  <p:nvPr/>
                </p:nvPicPr>
                <p:blipFill>
                  <a:blip r:embed="rId26">
                    <a:clrChange>
                      <a:clrFrom>
                        <a:srgbClr val="FFFFFF">
                          <a:alpha val="100000"/>
                        </a:srgbClr>
                      </a:clrFrom>
                      <a:clrTo>
                        <a:srgbClr val="FFFFFF">
                          <a:alpha val="100000"/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8721" y="2412"/>
                    <a:ext cx="1781" cy="737"/>
                  </a:xfrm>
                  <a:prstGeom prst="rect">
                    <a:avLst/>
                  </a:prstGeom>
                </p:spPr>
              </p:pic>
              <p:pic>
                <p:nvPicPr>
                  <p:cNvPr id="105" name="图片 104"/>
                  <p:cNvPicPr/>
                  <p:nvPr/>
                </p:nvPicPr>
                <p:blipFill>
                  <a:blip r:embed="rId27">
                    <a:clrChange>
                      <a:clrFrom>
                        <a:srgbClr val="FFFFFF">
                          <a:alpha val="100000"/>
                        </a:srgbClr>
                      </a:clrFrom>
                      <a:clrTo>
                        <a:srgbClr val="FFFFFF">
                          <a:alpha val="100000"/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10369" y="8556"/>
                    <a:ext cx="1089" cy="39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图片 30"/>
                <p:cNvPicPr/>
                <p:nvPr/>
              </p:nvPicPr>
              <p:blipFill>
                <a:blip r:embed="rId28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7648" y="4630"/>
                  <a:ext cx="1780" cy="737"/>
                </a:xfrm>
                <a:prstGeom prst="rect">
                  <a:avLst/>
                </a:prstGeom>
              </p:spPr>
            </p:pic>
            <p:pic>
              <p:nvPicPr>
                <p:cNvPr id="32" name="图片 31"/>
                <p:cNvPicPr/>
                <p:nvPr/>
              </p:nvPicPr>
              <p:blipFill>
                <a:blip r:embed="rId29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9295" y="7559"/>
                  <a:ext cx="1781" cy="737"/>
                </a:xfrm>
                <a:prstGeom prst="rect">
                  <a:avLst/>
                </a:prstGeom>
              </p:spPr>
            </p:pic>
          </p:grpSp>
        </p:grp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871" y="2378"/>
              <a:ext cx="3234" cy="767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11352" y="3027"/>
              <a:ext cx="227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α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为条件因子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78180" y="1081405"/>
            <a:ext cx="203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Formal model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5">
            <a:extLst>
              <a:ext uri="{FF2B5EF4-FFF2-40B4-BE49-F238E27FC236}">
                <a16:creationId xmlns:a16="http://schemas.microsoft.com/office/drawing/2014/main" id="{89A4C51A-CC37-2ACC-1DFA-1A14213F61B7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79" name="Rectangle 9">
              <a:extLst>
                <a:ext uri="{FF2B5EF4-FFF2-40B4-BE49-F238E27FC236}">
                  <a16:creationId xmlns:a16="http://schemas.microsoft.com/office/drawing/2014/main" id="{1FF0DB13-D4EF-ED05-ADD6-D0AD65401C9E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80" name="Rectangle 9">
              <a:extLst>
                <a:ext uri="{FF2B5EF4-FFF2-40B4-BE49-F238E27FC236}">
                  <a16:creationId xmlns:a16="http://schemas.microsoft.com/office/drawing/2014/main" id="{2D74EACA-E485-12B8-29EC-842360114EF1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81" name="Rectangle 9">
              <a:extLst>
                <a:ext uri="{FF2B5EF4-FFF2-40B4-BE49-F238E27FC236}">
                  <a16:creationId xmlns:a16="http://schemas.microsoft.com/office/drawing/2014/main" id="{B1357799-2E67-5E10-670A-BB88AD0BF917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82" name="Rectangle 9">
              <a:extLst>
                <a:ext uri="{FF2B5EF4-FFF2-40B4-BE49-F238E27FC236}">
                  <a16:creationId xmlns:a16="http://schemas.microsoft.com/office/drawing/2014/main" id="{A9C063C1-C06A-25CF-7D6E-70215B6891E5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8368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Generative model and simulation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" y="2356485"/>
            <a:ext cx="3233684" cy="180000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4097020" y="2804795"/>
            <a:ext cx="1000760" cy="6242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片 104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2105" y="2139950"/>
            <a:ext cx="691515" cy="251460"/>
          </a:xfrm>
          <a:prstGeom prst="rect">
            <a:avLst/>
          </a:prstGeom>
        </p:spPr>
      </p:pic>
      <p:pic>
        <p:nvPicPr>
          <p:cNvPr id="32" name="图片 31"/>
          <p:cNvPicPr/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7800" y="1593215"/>
            <a:ext cx="1130935" cy="4679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735" y="4156710"/>
            <a:ext cx="2269490" cy="817245"/>
          </a:xfrm>
          <a:prstGeom prst="rect">
            <a:avLst/>
          </a:prstGeom>
        </p:spPr>
      </p:pic>
      <p:pic>
        <p:nvPicPr>
          <p:cNvPr id="31" name="图片 30"/>
          <p:cNvPicPr/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8415" y="3751580"/>
            <a:ext cx="1130300" cy="46799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7780" y="4293235"/>
            <a:ext cx="1130935" cy="4679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4960" y="3277235"/>
            <a:ext cx="4761865" cy="28149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1660" y="949325"/>
            <a:ext cx="4227830" cy="237109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0750" y="4761230"/>
            <a:ext cx="2053590" cy="487045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4747079" y="5206003"/>
            <a:ext cx="1991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α</a:t>
            </a:r>
            <a:r>
              <a:rPr lang="en-US" altLang="zh-CN" sz="160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task design variable</a:t>
            </a:r>
            <a:endParaRPr lang="zh-CN" altLang="en-US" sz="1600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8179" y="1081405"/>
            <a:ext cx="30432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Computational model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12800" y="4973955"/>
            <a:ext cx="3177540" cy="1020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Hypothesis: value of model parameters increase with value of task design variable.</a:t>
            </a:r>
            <a:endParaRPr lang="zh-CN" altLang="en-US" sz="1600" b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4" name="组合 5">
            <a:extLst>
              <a:ext uri="{FF2B5EF4-FFF2-40B4-BE49-F238E27FC236}">
                <a16:creationId xmlns:a16="http://schemas.microsoft.com/office/drawing/2014/main" id="{D4931BFA-D3A6-274B-3E3E-FA1D15DA9396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EDD88796-6BE9-AB1F-A59E-A0779B1B44AD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87EA8058-16ED-61B3-66D2-88D20C137385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76BB322B-019C-BDA4-284F-97B2ADEB7BCF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C756DA5C-013E-4FB7-AF39-A90C89F9907A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4B769-63A5-16E6-7461-1933BF95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6170A1-328B-ED35-7607-BEB51630CCB5}"/>
              </a:ext>
            </a:extLst>
          </p:cNvPr>
          <p:cNvSpPr txBox="1"/>
          <p:nvPr/>
        </p:nvSpPr>
        <p:spPr>
          <a:xfrm>
            <a:off x="483476" y="283778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688F48-8829-9CC9-81EB-E0FC36AC75F5}"/>
              </a:ext>
            </a:extLst>
          </p:cNvPr>
          <p:cNvSpPr txBox="1"/>
          <p:nvPr/>
        </p:nvSpPr>
        <p:spPr>
          <a:xfrm>
            <a:off x="872830" y="4778620"/>
            <a:ext cx="10184053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RT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kumimoji="1"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5-6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模型预测最大幅度的自我优势效应，但实证数据中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Cohen‘s </a:t>
            </a:r>
            <a:r>
              <a:rPr lang="en-US" altLang="zh-CN" sz="18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1800" i="1" kern="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并未进一步增加。</a:t>
            </a:r>
          </a:p>
        </p:txBody>
      </p:sp>
      <p:pic>
        <p:nvPicPr>
          <p:cNvPr id="8" name="图片 7" descr="Ridge_s3">
            <a:extLst>
              <a:ext uri="{FF2B5EF4-FFF2-40B4-BE49-F238E27FC236}">
                <a16:creationId xmlns:a16="http://schemas.microsoft.com/office/drawing/2014/main" id="{1BF045CB-DC77-E58F-7851-C9667369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6" y="818620"/>
            <a:ext cx="10692168" cy="3960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C4FCE7E-0EA7-7E0A-301F-75B17F132ACC}"/>
              </a:ext>
            </a:extLst>
          </p:cNvPr>
          <p:cNvSpPr/>
          <p:nvPr/>
        </p:nvSpPr>
        <p:spPr>
          <a:xfrm>
            <a:off x="2753710" y="818619"/>
            <a:ext cx="1439917" cy="1096325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67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E8A4-8507-10F4-548B-C55C6DF9D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5BFDF4-8E14-CEFD-5DF9-9AFD966CAF88}"/>
              </a:ext>
            </a:extLst>
          </p:cNvPr>
          <p:cNvSpPr txBox="1"/>
          <p:nvPr/>
        </p:nvSpPr>
        <p:spPr>
          <a:xfrm>
            <a:off x="483476" y="283778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B691C2A-7748-FD90-A32A-8C24A05182AD}"/>
              </a:ext>
            </a:extLst>
          </p:cNvPr>
          <p:cNvGrpSpPr/>
          <p:nvPr/>
        </p:nvGrpSpPr>
        <p:grpSpPr>
          <a:xfrm>
            <a:off x="668327" y="930109"/>
            <a:ext cx="10200005" cy="4155440"/>
            <a:chOff x="1078230" y="1647825"/>
            <a:chExt cx="10200005" cy="4155440"/>
          </a:xfrm>
        </p:grpSpPr>
        <p:pic>
          <p:nvPicPr>
            <p:cNvPr id="3" name="图片 1">
              <a:extLst>
                <a:ext uri="{FF2B5EF4-FFF2-40B4-BE49-F238E27FC236}">
                  <a16:creationId xmlns:a16="http://schemas.microsoft.com/office/drawing/2014/main" id="{50D65AA1-820F-A175-4B54-87CC91EBF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8230" y="1730375"/>
              <a:ext cx="10200005" cy="40728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F6C6E64-1A71-B618-27D7-C996AE9550AE}"/>
                </a:ext>
              </a:extLst>
            </p:cNvPr>
            <p:cNvSpPr/>
            <p:nvPr/>
          </p:nvSpPr>
          <p:spPr>
            <a:xfrm>
              <a:off x="10053320" y="1647825"/>
              <a:ext cx="1038225" cy="1967865"/>
            </a:xfrm>
            <a:prstGeom prst="rect">
              <a:avLst/>
            </a:prstGeom>
            <a:ln w="28575"/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73D47FA-42AD-3077-10DD-AD738D3D2D2B}"/>
                </a:ext>
              </a:extLst>
            </p:cNvPr>
            <p:cNvSpPr/>
            <p:nvPr/>
          </p:nvSpPr>
          <p:spPr>
            <a:xfrm>
              <a:off x="3953510" y="2717165"/>
              <a:ext cx="1081405" cy="836295"/>
            </a:xfrm>
            <a:prstGeom prst="rect">
              <a:avLst/>
            </a:prstGeom>
            <a:ln w="28575"/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D66DE43-124B-02BF-4CF5-A978E5B4B68D}"/>
              </a:ext>
            </a:extLst>
          </p:cNvPr>
          <p:cNvSpPr txBox="1"/>
          <p:nvPr/>
        </p:nvSpPr>
        <p:spPr>
          <a:xfrm>
            <a:off x="1103587" y="5085549"/>
            <a:ext cx="9653605" cy="1291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在设计六（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120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500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1500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）中，模型预测与实证数据之间出现明显偏离。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模型对自我条件</a:t>
            </a:r>
            <a:r>
              <a:rPr lang="en-US" altLang="zh-CN" sz="1800" kern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</a:t>
            </a:r>
            <a:r>
              <a:rPr lang="zh-CN" altLang="zh-CN" sz="1800" kern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的预测偏低</a:t>
            </a:r>
            <a:r>
              <a:rPr lang="zh-CN" altLang="zh-CN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D41D808D-92A0-48A1-018F-2B2F3D9588F9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>
            <a:off x="834665" y="2771920"/>
            <a:ext cx="3228497" cy="2690652"/>
          </a:xfrm>
          <a:prstGeom prst="curvedConnector4">
            <a:avLst>
              <a:gd name="adj1" fmla="val 39996"/>
              <a:gd name="adj2" fmla="val 10849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9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534BF-8582-DB36-ABA2-B39DF7FFF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BC1E96-D053-B6EA-CF6B-8C6E0BAACD9C}"/>
              </a:ext>
            </a:extLst>
          </p:cNvPr>
          <p:cNvSpPr txBox="1"/>
          <p:nvPr/>
        </p:nvSpPr>
        <p:spPr>
          <a:xfrm>
            <a:off x="483476" y="28377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研究三（参数</a:t>
            </a:r>
            <a:r>
              <a:rPr kumimoji="1" lang="en-US" altLang="zh-CN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v</a:t>
            </a:r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3" name="图片 2" descr="bootstrap_vdiff_vz">
            <a:extLst>
              <a:ext uri="{FF2B5EF4-FFF2-40B4-BE49-F238E27FC236}">
                <a16:creationId xmlns:a16="http://schemas.microsoft.com/office/drawing/2014/main" id="{BE69CF8D-3355-1BD9-ED4E-28CAC73ABD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32"/>
          <a:stretch>
            <a:fillRect/>
          </a:stretch>
        </p:blipFill>
        <p:spPr>
          <a:xfrm>
            <a:off x="0" y="1038044"/>
            <a:ext cx="9806152" cy="2823965"/>
          </a:xfrm>
          <a:prstGeom prst="rect">
            <a:avLst/>
          </a:prstGeom>
        </p:spPr>
      </p:pic>
      <p:pic>
        <p:nvPicPr>
          <p:cNvPr id="5" name="图片 4" descr="bootstrap_vdiff_group_s3">
            <a:extLst>
              <a:ext uri="{FF2B5EF4-FFF2-40B4-BE49-F238E27FC236}">
                <a16:creationId xmlns:a16="http://schemas.microsoft.com/office/drawing/2014/main" id="{D6C97A34-7512-04C4-4B4D-BA097CF45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9" y="3983896"/>
            <a:ext cx="3960000" cy="252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9ED1573-D61C-DF9F-C31A-673DF8ABBF2C}"/>
              </a:ext>
            </a:extLst>
          </p:cNvPr>
          <p:cNvSpPr/>
          <p:nvPr/>
        </p:nvSpPr>
        <p:spPr>
          <a:xfrm>
            <a:off x="2345524" y="2163942"/>
            <a:ext cx="2627586" cy="1096325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49EDDD-A249-4D75-9F2B-D6944647C9A7}"/>
              </a:ext>
            </a:extLst>
          </p:cNvPr>
          <p:cNvSpPr txBox="1"/>
          <p:nvPr/>
        </p:nvSpPr>
        <p:spPr>
          <a:xfrm>
            <a:off x="4903075" y="4000709"/>
            <a:ext cx="7026165" cy="170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练习试次数量</a:t>
            </a:r>
            <a:r>
              <a:rPr lang="en-US" altLang="zh-CN" sz="1800" b="1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（设计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vs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.3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模型假设随着练习试次数量的增加，预计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stranger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的差异将扩大。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而实证数据提升幅度有限</a:t>
            </a:r>
            <a:r>
              <a:rPr lang="zh-CN" altLang="en-US" sz="1800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（较小），且置信区间高度重叠。</a:t>
            </a:r>
            <a:endParaRPr lang="en-US" altLang="zh-CN" kern="1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改变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引起的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self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stranger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boostrap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95%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包含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dirty="0">
                <a:effectLst/>
              </a:rPr>
              <a:t> 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8F2F55-9917-4A9C-AA9C-D6E2EEB2C38D}"/>
              </a:ext>
            </a:extLst>
          </p:cNvPr>
          <p:cNvSpPr/>
          <p:nvPr/>
        </p:nvSpPr>
        <p:spPr>
          <a:xfrm>
            <a:off x="1834003" y="4277711"/>
            <a:ext cx="1023042" cy="1734206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F4EC2D9-5956-BEE1-1A0A-0081A21921AC}"/>
              </a:ext>
            </a:extLst>
          </p:cNvPr>
          <p:cNvCxnSpPr/>
          <p:nvPr/>
        </p:nvCxnSpPr>
        <p:spPr>
          <a:xfrm flipV="1">
            <a:off x="2732690" y="2354317"/>
            <a:ext cx="1313793" cy="262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CBB2BA1-A73F-768D-287A-60715670300D}"/>
              </a:ext>
            </a:extLst>
          </p:cNvPr>
          <p:cNvCxnSpPr>
            <a:cxnSpLocks/>
          </p:cNvCxnSpPr>
          <p:nvPr/>
        </p:nvCxnSpPr>
        <p:spPr>
          <a:xfrm flipV="1">
            <a:off x="2743200" y="2738963"/>
            <a:ext cx="1303283" cy="8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7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68B72-1B63-127B-570F-554415CE9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EAA4CD-E994-5337-EAE2-B6E6D0628BC1}"/>
              </a:ext>
            </a:extLst>
          </p:cNvPr>
          <p:cNvSpPr txBox="1"/>
          <p:nvPr/>
        </p:nvSpPr>
        <p:spPr>
          <a:xfrm>
            <a:off x="483476" y="28377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研究三（参数</a:t>
            </a:r>
            <a:r>
              <a:rPr kumimoji="1" lang="en-US" altLang="zh-CN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v</a:t>
            </a:r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3" name="图片 2" descr="bootstrap_vdiff_vz">
            <a:extLst>
              <a:ext uri="{FF2B5EF4-FFF2-40B4-BE49-F238E27FC236}">
                <a16:creationId xmlns:a16="http://schemas.microsoft.com/office/drawing/2014/main" id="{D597D107-BB56-B025-819A-C820EA7A5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32"/>
          <a:stretch>
            <a:fillRect/>
          </a:stretch>
        </p:blipFill>
        <p:spPr>
          <a:xfrm>
            <a:off x="0" y="1038044"/>
            <a:ext cx="9806152" cy="2823965"/>
          </a:xfrm>
          <a:prstGeom prst="rect">
            <a:avLst/>
          </a:prstGeom>
        </p:spPr>
      </p:pic>
      <p:pic>
        <p:nvPicPr>
          <p:cNvPr id="5" name="图片 4" descr="bootstrap_vdiff_group_s3">
            <a:extLst>
              <a:ext uri="{FF2B5EF4-FFF2-40B4-BE49-F238E27FC236}">
                <a16:creationId xmlns:a16="http://schemas.microsoft.com/office/drawing/2014/main" id="{954E4086-C3E5-9BF7-41D9-1B37125F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8" y="4002283"/>
            <a:ext cx="3960000" cy="252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4E5D38-E493-AD54-2971-C4EBCD61AD0D}"/>
              </a:ext>
            </a:extLst>
          </p:cNvPr>
          <p:cNvSpPr/>
          <p:nvPr/>
        </p:nvSpPr>
        <p:spPr>
          <a:xfrm>
            <a:off x="3783724" y="2184963"/>
            <a:ext cx="2627586" cy="1096325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6A209F-5CB4-3E25-12FC-5F9E9A0AD19D}"/>
              </a:ext>
            </a:extLst>
          </p:cNvPr>
          <p:cNvSpPr txBox="1"/>
          <p:nvPr/>
        </p:nvSpPr>
        <p:spPr>
          <a:xfrm>
            <a:off x="4698124" y="3983896"/>
            <a:ext cx="7231117" cy="170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刺激呈现时间</a:t>
            </a:r>
            <a:r>
              <a:rPr lang="en-US" altLang="zh-CN" sz="1800" b="1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（设计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3vs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.4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模拟数据参数均值均未落入实证数据参数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95%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区间内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改变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引起的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self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stranger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boostrap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95%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包含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模型对自我相关刺激在刺激呈现时间延长上的感知优势预测偏高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78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CCA5-6813-9DB1-04BF-CEFD5D8A0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文本&#10;&#10;描述已自动生成">
            <a:extLst>
              <a:ext uri="{FF2B5EF4-FFF2-40B4-BE49-F238E27FC236}">
                <a16:creationId xmlns:a16="http://schemas.microsoft.com/office/drawing/2014/main" id="{BB4A56D4-AC7D-8D58-DFEB-376873A70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2" y="602792"/>
            <a:ext cx="10476187" cy="33333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C405E7-33BA-CBE1-ED46-334AA16EED26}"/>
              </a:ext>
            </a:extLst>
          </p:cNvPr>
          <p:cNvSpPr txBox="1"/>
          <p:nvPr/>
        </p:nvSpPr>
        <p:spPr>
          <a:xfrm>
            <a:off x="483476" y="28377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研究三（参数</a:t>
            </a:r>
            <a:r>
              <a:rPr kumimoji="1" lang="en-US" altLang="zh-CN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6AC6FC-C65B-8F38-7C66-9B8A64FF77AC}"/>
              </a:ext>
            </a:extLst>
          </p:cNvPr>
          <p:cNvSpPr txBox="1"/>
          <p:nvPr/>
        </p:nvSpPr>
        <p:spPr>
          <a:xfrm>
            <a:off x="5623033" y="3716856"/>
            <a:ext cx="6382675" cy="1291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刺激呈现时间</a:t>
            </a:r>
            <a:r>
              <a:rPr lang="en-US" altLang="zh-CN" sz="1800" b="1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（设计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3vs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.4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在两个设计下模拟数据参数均值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（小三角）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均未落入实证数据参数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95%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区间内，模型对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的整体预测偏高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（但增幅低）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BD2AAF-9C55-3949-15D4-C11862DF9DB0}"/>
              </a:ext>
            </a:extLst>
          </p:cNvPr>
          <p:cNvSpPr/>
          <p:nvPr/>
        </p:nvSpPr>
        <p:spPr>
          <a:xfrm>
            <a:off x="4056991" y="1836995"/>
            <a:ext cx="2501463" cy="1522509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bootstrap_adiff_group_s3">
            <a:extLst>
              <a:ext uri="{FF2B5EF4-FFF2-40B4-BE49-F238E27FC236}">
                <a16:creationId xmlns:a16="http://schemas.microsoft.com/office/drawing/2014/main" id="{63530BFA-6B71-1B67-0EA6-C7E7ABAE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916"/>
          <a:stretch>
            <a:fillRect/>
          </a:stretch>
        </p:blipFill>
        <p:spPr>
          <a:xfrm>
            <a:off x="306733" y="3928748"/>
            <a:ext cx="4200272" cy="216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C5BD92D-C572-E86B-15A7-E72D91D6E17E}"/>
              </a:ext>
            </a:extLst>
          </p:cNvPr>
          <p:cNvSpPr txBox="1"/>
          <p:nvPr/>
        </p:nvSpPr>
        <p:spPr>
          <a:xfrm>
            <a:off x="5623034" y="5150610"/>
            <a:ext cx="6428068" cy="1291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反应窗口</a:t>
            </a:r>
            <a:r>
              <a:rPr lang="en-US" altLang="zh-CN" sz="1800" b="1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（设计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vs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.2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模拟数据增幅更大，且在设计二未落入实证数据参数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95%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区间内。模型预期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实证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dirty="0">
                <a:effectLst/>
              </a:rPr>
              <a:t> 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C3562C-871C-884B-22C2-60D152106111}"/>
              </a:ext>
            </a:extLst>
          </p:cNvPr>
          <p:cNvSpPr/>
          <p:nvPr/>
        </p:nvSpPr>
        <p:spPr>
          <a:xfrm>
            <a:off x="922059" y="2136183"/>
            <a:ext cx="2795752" cy="1291892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A4232903-46A3-41D3-DC30-DE4B2D6175E9}"/>
              </a:ext>
            </a:extLst>
          </p:cNvPr>
          <p:cNvCxnSpPr>
            <a:cxnSpLocks/>
          </p:cNvCxnSpPr>
          <p:nvPr/>
        </p:nvCxnSpPr>
        <p:spPr>
          <a:xfrm>
            <a:off x="2532993" y="3655985"/>
            <a:ext cx="3090041" cy="21600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F9D6ACE-22FF-2624-C47A-DC7609FD6FC6}"/>
              </a:ext>
            </a:extLst>
          </p:cNvPr>
          <p:cNvCxnSpPr>
            <a:cxnSpLocks/>
          </p:cNvCxnSpPr>
          <p:nvPr/>
        </p:nvCxnSpPr>
        <p:spPr>
          <a:xfrm flipV="1">
            <a:off x="1448980" y="2441499"/>
            <a:ext cx="1490754" cy="88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75B1A28-F88A-4906-E0C1-DF91E6A5DBFD}"/>
              </a:ext>
            </a:extLst>
          </p:cNvPr>
          <p:cNvCxnSpPr>
            <a:cxnSpLocks/>
          </p:cNvCxnSpPr>
          <p:nvPr/>
        </p:nvCxnSpPr>
        <p:spPr>
          <a:xfrm flipV="1">
            <a:off x="4367046" y="2103856"/>
            <a:ext cx="1481960" cy="9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9183A037-4FFC-5F57-5227-A4A38A6A2259}"/>
              </a:ext>
            </a:extLst>
          </p:cNvPr>
          <p:cNvCxnSpPr>
            <a:cxnSpLocks/>
          </p:cNvCxnSpPr>
          <p:nvPr/>
        </p:nvCxnSpPr>
        <p:spPr>
          <a:xfrm flipV="1">
            <a:off x="4282963" y="2853091"/>
            <a:ext cx="1481960" cy="283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13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A843D-0B56-18CE-A743-F4EAF519B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F5BBEC-FE21-F03D-4E4B-74B480203F2F}"/>
              </a:ext>
            </a:extLst>
          </p:cNvPr>
          <p:cNvSpPr txBox="1"/>
          <p:nvPr/>
        </p:nvSpPr>
        <p:spPr>
          <a:xfrm>
            <a:off x="483476" y="283778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A37ED3-E8B8-736B-234E-028E17B2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76" y="1821903"/>
            <a:ext cx="101441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21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F6C3D-58D5-802B-D458-26B05FD87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F1E8EA6-6A3E-B16D-1C05-F4E9FA2B8755}"/>
              </a:ext>
            </a:extLst>
          </p:cNvPr>
          <p:cNvSpPr txBox="1"/>
          <p:nvPr/>
        </p:nvSpPr>
        <p:spPr>
          <a:xfrm>
            <a:off x="483476" y="283778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研究四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B8C8EC-DAC2-96CE-C6DA-9696AA37483E}"/>
              </a:ext>
            </a:extLst>
          </p:cNvPr>
          <p:cNvGrpSpPr/>
          <p:nvPr/>
        </p:nvGrpSpPr>
        <p:grpSpPr>
          <a:xfrm>
            <a:off x="87708" y="1007840"/>
            <a:ext cx="12016584" cy="3534937"/>
            <a:chOff x="29366" y="1260088"/>
            <a:chExt cx="12016584" cy="3534937"/>
          </a:xfrm>
        </p:grpSpPr>
        <p:pic>
          <p:nvPicPr>
            <p:cNvPr id="5" name="图片 4" descr="Ridge_s4">
              <a:extLst>
                <a:ext uri="{FF2B5EF4-FFF2-40B4-BE49-F238E27FC236}">
                  <a16:creationId xmlns:a16="http://schemas.microsoft.com/office/drawing/2014/main" id="{796F16E0-0291-CF65-6FAA-396292E9B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66" y="1260088"/>
              <a:ext cx="12016584" cy="353493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AE7C44B-767A-A940-E572-C572E7D4F838}"/>
                </a:ext>
              </a:extLst>
            </p:cNvPr>
            <p:cNvSpPr/>
            <p:nvPr/>
          </p:nvSpPr>
          <p:spPr>
            <a:xfrm>
              <a:off x="273132" y="2042556"/>
              <a:ext cx="11772817" cy="690133"/>
            </a:xfrm>
            <a:prstGeom prst="rect">
              <a:avLst/>
            </a:prstGeom>
            <a:ln w="28575"/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Straight Arrow Connector 11">
              <a:extLst>
                <a:ext uri="{FF2B5EF4-FFF2-40B4-BE49-F238E27FC236}">
                  <a16:creationId xmlns:a16="http://schemas.microsoft.com/office/drawing/2014/main" id="{A230F9DA-F428-E79E-8008-5C6247472D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7714" y="2328615"/>
              <a:ext cx="391885" cy="3102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12">
              <a:extLst>
                <a:ext uri="{FF2B5EF4-FFF2-40B4-BE49-F238E27FC236}">
                  <a16:creationId xmlns:a16="http://schemas.microsoft.com/office/drawing/2014/main" id="{71B989A1-E2C1-E85F-1596-6D7511F9A5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2314" y="2259965"/>
              <a:ext cx="571500" cy="2237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13">
              <a:extLst>
                <a:ext uri="{FF2B5EF4-FFF2-40B4-BE49-F238E27FC236}">
                  <a16:creationId xmlns:a16="http://schemas.microsoft.com/office/drawing/2014/main" id="{0C7EBA61-23AC-046E-13BC-71FED893D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9147" y="2259965"/>
              <a:ext cx="126718" cy="1729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0A86E94-93E7-E5E4-0F41-4F6BBD83AD4A}"/>
              </a:ext>
            </a:extLst>
          </p:cNvPr>
          <p:cNvSpPr txBox="1"/>
          <p:nvPr/>
        </p:nvSpPr>
        <p:spPr>
          <a:xfrm>
            <a:off x="914400" y="4760186"/>
            <a:ext cx="10363200" cy="1291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RT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效应量显著重叠</a:t>
            </a:r>
            <a:endParaRPr kumimoji="1"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ACC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设计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7-8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从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30 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ms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增加到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80 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ms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时，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Cohen‘s 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1" lang="en-US" altLang="zh-CN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ACC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反而降低。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陌生人条件下准确率的提升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更多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，而非自我条件的下降。 </a:t>
            </a:r>
            <a:endParaRPr kumimoji="1"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045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F79F3-D27D-7492-A7E5-BFF76B068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28A4B-0E57-9CB8-6B7E-B061EAA0F09B}"/>
              </a:ext>
            </a:extLst>
          </p:cNvPr>
          <p:cNvSpPr txBox="1"/>
          <p:nvPr/>
        </p:nvSpPr>
        <p:spPr>
          <a:xfrm>
            <a:off x="483476" y="28377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研究四（参数</a:t>
            </a:r>
            <a:r>
              <a:rPr kumimoji="1" lang="en-US" altLang="zh-CN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v</a:t>
            </a:r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F0CD3CE-5809-1AAB-E627-7C7847A625B3}"/>
              </a:ext>
            </a:extLst>
          </p:cNvPr>
          <p:cNvGrpSpPr/>
          <p:nvPr/>
        </p:nvGrpSpPr>
        <p:grpSpPr>
          <a:xfrm>
            <a:off x="400641" y="1248399"/>
            <a:ext cx="6010671" cy="2692981"/>
            <a:chOff x="2205" y="1219"/>
            <a:chExt cx="10273" cy="4535"/>
          </a:xfrm>
        </p:grpSpPr>
        <p:pic>
          <p:nvPicPr>
            <p:cNvPr id="3" name="图片 3">
              <a:extLst>
                <a:ext uri="{FF2B5EF4-FFF2-40B4-BE49-F238E27FC236}">
                  <a16:creationId xmlns:a16="http://schemas.microsoft.com/office/drawing/2014/main" id="{ACBFD4DA-25F6-CAE0-A246-0551B72E8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5" y="1219"/>
              <a:ext cx="10273" cy="45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E996EC1-9522-C910-E793-8984D2FEE74F}"/>
                </a:ext>
              </a:extLst>
            </p:cNvPr>
            <p:cNvSpPr/>
            <p:nvPr/>
          </p:nvSpPr>
          <p:spPr>
            <a:xfrm>
              <a:off x="7384" y="1408"/>
              <a:ext cx="4481" cy="4263"/>
            </a:xfrm>
            <a:prstGeom prst="rect">
              <a:avLst/>
            </a:prstGeom>
            <a:ln w="28575"/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bootstrap_vdiff_group_s4">
            <a:extLst>
              <a:ext uri="{FF2B5EF4-FFF2-40B4-BE49-F238E27FC236}">
                <a16:creationId xmlns:a16="http://schemas.microsoft.com/office/drawing/2014/main" id="{E317C09D-C04B-321F-D847-7EDE1FA4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766" y="1248399"/>
            <a:ext cx="4683444" cy="2617427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8500BAA-98D3-432C-8166-EC8393A2B1FF}"/>
              </a:ext>
            </a:extLst>
          </p:cNvPr>
          <p:cNvCxnSpPr>
            <a:cxnSpLocks/>
          </p:cNvCxnSpPr>
          <p:nvPr/>
        </p:nvCxnSpPr>
        <p:spPr>
          <a:xfrm>
            <a:off x="3941380" y="2410899"/>
            <a:ext cx="1219199" cy="215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04181CF-DECE-5BB4-A918-A89A74E01FA6}"/>
              </a:ext>
            </a:extLst>
          </p:cNvPr>
          <p:cNvSpPr txBox="1"/>
          <p:nvPr/>
        </p:nvSpPr>
        <p:spPr>
          <a:xfrm>
            <a:off x="842408" y="4259670"/>
            <a:ext cx="589630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W=600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30-80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kumimoji="1" lang="en-US" altLang="zh-CN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diff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上升（设计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kumimoji="1"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W=800</a:t>
            </a:r>
            <a:r>
              <a:rPr kumimoji="1"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30-80</a:t>
            </a:r>
            <a:r>
              <a:rPr kumimoji="1"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en-US" altLang="zh-CN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kumimoji="1" lang="en-US" altLang="zh-CN" dirty="0" err="1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kumimoji="1" lang="en-US" altLang="zh-CN" baseline="-25000" dirty="0" err="1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diff</a:t>
            </a:r>
            <a:r>
              <a:rPr kumimoji="1" lang="zh-CN" altLang="zh-CN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下降 </a:t>
            </a:r>
            <a:r>
              <a:rPr kumimoji="1"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（设计</a:t>
            </a:r>
            <a:r>
              <a:rPr kumimoji="1" lang="en-US" altLang="zh-CN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kumimoji="1"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kumimoji="1"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kumimoji="1" lang="en-US" altLang="zh-CN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理论模型预测增强（设计七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= 1.887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，设计八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= 2.163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kumimoji="1"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实证数据（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设计七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= 0.942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，设计八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= 0.656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下降</a:t>
            </a:r>
            <a:endParaRPr kumimoji="1"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改变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引起的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self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stranger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boostrap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95%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包含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dirty="0">
                <a:effectLst/>
              </a:rPr>
              <a:t> </a:t>
            </a:r>
            <a:r>
              <a:rPr kumimoji="1"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11E9F2C-48F8-5C68-2D99-E55DF5D141BA}"/>
              </a:ext>
            </a:extLst>
          </p:cNvPr>
          <p:cNvCxnSpPr/>
          <p:nvPr/>
        </p:nvCxnSpPr>
        <p:spPr>
          <a:xfrm flipV="1">
            <a:off x="4014952" y="1545021"/>
            <a:ext cx="1072055" cy="451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3964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15,&quot;left&quot;:36.85,&quot;top&quot;:72.1,&quot;width&quot;:657.3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15,&quot;left&quot;:36.85,&quot;top&quot;:72.1,&quot;width&quot;:657.35}"/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15,&quot;left&quot;:36.85,&quot;top&quot;:72.1,&quot;width&quot;:657.35}"/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832</Words>
  <Application>Microsoft Macintosh PowerPoint</Application>
  <PresentationFormat>宽屏</PresentationFormat>
  <Paragraphs>91</Paragraphs>
  <Slides>13</Slides>
  <Notes>2</Notes>
  <HiddenSlides>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等线 Light</vt:lpstr>
      <vt:lpstr>SimSun</vt:lpstr>
      <vt:lpstr>微软雅黑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zhaoli_</dc:creator>
  <cp:lastModifiedBy>zhaoli_</cp:lastModifiedBy>
  <cp:revision>11</cp:revision>
  <dcterms:created xsi:type="dcterms:W3CDTF">2026-01-11T01:29:32Z</dcterms:created>
  <dcterms:modified xsi:type="dcterms:W3CDTF">2026-01-16T03:09:29Z</dcterms:modified>
</cp:coreProperties>
</file>